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0" r:id="rId5"/>
    <p:sldId id="281" r:id="rId6"/>
    <p:sldId id="259" r:id="rId7"/>
    <p:sldId id="278" r:id="rId8"/>
    <p:sldId id="282" r:id="rId9"/>
    <p:sldId id="284" r:id="rId10"/>
    <p:sldId id="285" r:id="rId11"/>
    <p:sldId id="286" r:id="rId12"/>
    <p:sldId id="283" r:id="rId13"/>
    <p:sldId id="287" r:id="rId14"/>
    <p:sldId id="288" r:id="rId15"/>
    <p:sldId id="300" r:id="rId16"/>
    <p:sldId id="289" r:id="rId17"/>
    <p:sldId id="290" r:id="rId18"/>
    <p:sldId id="291" r:id="rId19"/>
    <p:sldId id="292" r:id="rId20"/>
    <p:sldId id="293" r:id="rId21"/>
    <p:sldId id="296" r:id="rId22"/>
    <p:sldId id="301" r:id="rId23"/>
    <p:sldId id="298" r:id="rId24"/>
    <p:sldId id="295" r:id="rId25"/>
    <p:sldId id="302" r:id="rId26"/>
    <p:sldId id="303" r:id="rId27"/>
    <p:sldId id="304" r:id="rId28"/>
    <p:sldId id="305" r:id="rId29"/>
  </p:sldIdLst>
  <p:sldSz cx="20104100" cy="11309350"/>
  <p:notesSz cx="20104100" cy="11309350"/>
  <p:embeddedFontLst>
    <p:embeddedFont>
      <p:font typeface="Barlow Light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Barlow SemiBold" panose="020B0604020202020204" charset="0"/>
      <p:regular r:id="rId39"/>
      <p:bold r:id="rId40"/>
      <p:italic r:id="rId41"/>
      <p:boldItalic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Barlow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1qf/S+fsH7c37J5ltMbV/IMdP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9234379-619C-420B-B9C4-DF6532E33D66}">
  <a:tblStyle styleId="{E9234379-619C-420B-B9C4-DF6532E33D6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0F9396-B47C-4476-A984-EA73CFA06F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624" y="-12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69546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0d0779ec0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g30d0779ec05_0_2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3" y="0"/>
            <a:ext cx="20101576" cy="1130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>
                <a:solidFill>
                  <a:srgbClr val="0013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1516049" y="2845851"/>
            <a:ext cx="120840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rgbClr val="0013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25" name="Google Shape;2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0"/>
          <p:cNvSpPr txBox="1">
            <a:spLocks noGrp="1"/>
          </p:cNvSpPr>
          <p:nvPr>
            <p:ph type="title"/>
          </p:nvPr>
        </p:nvSpPr>
        <p:spPr>
          <a:xfrm>
            <a:off x="2401874" y="3071812"/>
            <a:ext cx="15386064" cy="11387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>
            <a:spLocks noGrp="1"/>
          </p:cNvSpPr>
          <p:nvPr>
            <p:ph type="body" idx="1"/>
          </p:nvPr>
        </p:nvSpPr>
        <p:spPr>
          <a:xfrm>
            <a:off x="1004888" y="2638425"/>
            <a:ext cx="8970962" cy="746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body" idx="2"/>
          </p:nvPr>
        </p:nvSpPr>
        <p:spPr>
          <a:xfrm>
            <a:off x="10128250" y="2638425"/>
            <a:ext cx="8970963" cy="746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35" name="Google Shape;3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1516049" y="2845851"/>
            <a:ext cx="1208405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0d0779ec05_0_22"/>
          <p:cNvSpPr txBox="1"/>
          <p:nvPr/>
        </p:nvSpPr>
        <p:spPr>
          <a:xfrm>
            <a:off x="1539050" y="2749932"/>
            <a:ext cx="17375859" cy="269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72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Práticas de FPGA: System </a:t>
            </a:r>
            <a:r>
              <a:rPr lang="pt-BR" sz="72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Verilog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Aula 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2: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Portas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Lógicas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Lógica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Combinacional,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Saída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em</a:t>
            </a:r>
            <a:r>
              <a:rPr lang="en-US" sz="4800" b="0" i="0" u="none" strike="noStrike" cap="none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4800" b="0" i="0" u="none" strike="noStrike" cap="none" dirty="0" err="1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Paralelo</a:t>
            </a:r>
            <a:r>
              <a:rPr lang="en-US" sz="4800" b="0" i="0" u="none" strike="noStrike" cap="none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4800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" name="Google Shape;50;g30d0779ec05_0_22"/>
          <p:cNvSpPr txBox="1"/>
          <p:nvPr/>
        </p:nvSpPr>
        <p:spPr>
          <a:xfrm>
            <a:off x="1539050" y="6660250"/>
            <a:ext cx="4899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Unidade</a:t>
            </a:r>
            <a:r>
              <a:rPr lang="en-US" sz="37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700" b="1" i="0" u="none" strike="noStrike" cap="none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 </a:t>
            </a:r>
            <a:r>
              <a:rPr lang="en-US" sz="37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| </a:t>
            </a:r>
            <a:r>
              <a:rPr lang="en-US" sz="3700" b="1" i="0" u="none" strike="noStrike" cap="none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Capítulo</a:t>
            </a:r>
            <a:r>
              <a:rPr lang="en-US" sz="37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700" b="1" i="0" u="none" strike="noStrike" cap="none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7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g30d0779ec05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6824" y="7389453"/>
            <a:ext cx="6447176" cy="10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30d0779ec05_0_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9050" y="1568580"/>
            <a:ext cx="2580700" cy="9730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30d0779ec05_0_22"/>
          <p:cNvSpPr txBox="1"/>
          <p:nvPr/>
        </p:nvSpPr>
        <p:spPr>
          <a:xfrm>
            <a:off x="1414233" y="8479703"/>
            <a:ext cx="1004943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Danúbia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Soares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Pires</a:t>
            </a:r>
            <a:endParaRPr lang="en-US" sz="2000" b="0" i="0" u="none" strike="noStrike" cap="none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Profa</a:t>
            </a:r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 Priscila Lima Rocha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000" b="0" i="0" u="none" strike="noStrike" cap="none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Dutra </a:t>
            </a:r>
            <a:r>
              <a:rPr lang="en-US" sz="2000" b="0" i="0" u="none" strike="noStrike" cap="none" dirty="0" err="1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Sampaio</a:t>
            </a:r>
            <a:endParaRPr sz="20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</a:t>
            </a:r>
            <a:r>
              <a:rPr lang="en-US" sz="2000" b="0" i="0" u="none" strike="noStrike" cap="none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Felipe Gomes Barbosa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Orlando Donato Rocha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Filho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17" y="2339090"/>
            <a:ext cx="8195742" cy="650675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61" y="2339090"/>
            <a:ext cx="8195742" cy="650675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36970" y="2339090"/>
            <a:ext cx="8190689" cy="6668723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828735" y="2339090"/>
            <a:ext cx="8190689" cy="6668723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Projeto no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Lattice</a:t>
            </a:r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 Diamond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06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61" y="1723133"/>
            <a:ext cx="7781506" cy="746487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045" y="1493756"/>
            <a:ext cx="8020613" cy="76942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36970" y="1723134"/>
            <a:ext cx="8190689" cy="7284680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851045" y="1493756"/>
            <a:ext cx="8190689" cy="7694250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Projeto no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Lattice</a:t>
            </a:r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 Diamond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07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82" y="2135349"/>
            <a:ext cx="12665413" cy="8291214"/>
          </a:xfrm>
          <a:prstGeom prst="rect">
            <a:avLst/>
          </a:prstGeom>
        </p:spPr>
      </p:pic>
      <p:sp>
        <p:nvSpPr>
          <p:cNvPr id="6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Esquema de Ligação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911731" y="1929185"/>
            <a:ext cx="14418326" cy="8680758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6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1984443"/>
            <a:ext cx="17572672" cy="8248412"/>
          </a:xfrm>
        </p:spPr>
        <p:txBody>
          <a:bodyPr/>
          <a:lstStyle/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Verifique a tabela verdade do material com as mudanças dos botões na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71550" indent="-742950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Observaram que o LED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Blink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está piscando numa cadência de 500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Tem algum efeito na lógica Combinacional?</a:t>
            </a:r>
          </a:p>
          <a:p>
            <a:pPr marL="971550" indent="-742950"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Comente (#) as linhas do arquivo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PortasLogicas.lpf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refaça o projeto.</a:t>
            </a:r>
          </a:p>
          <a:p>
            <a:pPr marL="228600" indent="0">
              <a:buSzPct val="100000"/>
            </a:pP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#LOCATE   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 "clk" SITE "P3";</a:t>
            </a:r>
          </a:p>
          <a:p>
            <a:pPr marL="228600" indent="0" algn="just">
              <a:buSzPct val="100000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#IOBUF    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 "clk" IO_TYPE=LVCMOS33;</a:t>
            </a:r>
          </a:p>
          <a:p>
            <a:pPr marL="228600" indent="0" algn="just">
              <a:buSzPct val="100000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#FREQUENCY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 "clk" 25 MHz;</a:t>
            </a:r>
          </a:p>
          <a:p>
            <a:pPr marL="228600" indent="0" algn="just">
              <a:buSzPct val="100000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#LOCATE   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 "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"L2";</a:t>
            </a:r>
          </a:p>
          <a:p>
            <a:pPr marL="228600" indent="0" algn="just">
              <a:buSzPct val="100000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#IOBUF     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 "</a:t>
            </a:r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28600" indent="0" algn="just">
              <a:buSzPct val="100000"/>
            </a:pP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 algn="just">
              <a:buSzPct val="100000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Houve alguma mudança no comportamento da porta lógica? E no BLINK?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6600" dirty="0" smtClean="0">
                <a:latin typeface="Arial"/>
                <a:ea typeface="Arial"/>
                <a:cs typeface="Arial"/>
                <a:sym typeface="Arial"/>
              </a:rPr>
              <a:t>Atividades no Experimento</a:t>
            </a:r>
            <a:endParaRPr lang="pt-BR" sz="6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2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6"/>
          <p:cNvSpPr txBox="1">
            <a:spLocks noGrp="1"/>
          </p:cNvSpPr>
          <p:nvPr>
            <p:ph type="title"/>
          </p:nvPr>
        </p:nvSpPr>
        <p:spPr>
          <a:xfrm>
            <a:off x="2401874" y="3052357"/>
            <a:ext cx="15386064" cy="3631763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0" prst="convex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pt-BR" sz="8800" dirty="0" smtClean="0"/>
              <a:t>Portas Lógicas/Paralelo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27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8970962" cy="6309420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PortasParalelo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principais arquivos do experimento.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Arquivo de script Windows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Projeto.bat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Arquivos contém dois arquivos: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PortasParalelo.sv e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PortasParalelo.lpf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 InterfaceFPGA_6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contém os códigos em C da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Projeto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arquivos gerados pelo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Lattice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Diamond.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Estrutura de Arquivos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264629" y="1828799"/>
            <a:ext cx="8190689" cy="8424153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773" y="2154675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4887" y="2638425"/>
            <a:ext cx="10113055" cy="5509200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experimento envolve a conexão de dois módulos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um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FPGA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 meio de conectores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de 14 pinos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abordagem adota a mesma arquitetura lógica do experimento anterior (Portas Lógicas), visando a operação redundante e paralela. 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 é a observação do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paralelismo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entre os módulos da linguagem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HDL (Hardware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implementados no FPGA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Programe as duas placas </a:t>
            </a:r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o código da pasta </a:t>
            </a:r>
            <a:r>
              <a:rPr lang="pt-BR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InterfaceFPGA_6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Construa o projeto FPG com base nos códigos da pasta Arquivos.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0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Experimento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4" y="2384650"/>
            <a:ext cx="6487755" cy="730992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2090399" y="1857828"/>
            <a:ext cx="7242629" cy="8258629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99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18" y="2689062"/>
            <a:ext cx="7211010" cy="65215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47" y="2689062"/>
            <a:ext cx="7211010" cy="652151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54627" y="2351314"/>
            <a:ext cx="7779659" cy="7126514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850722" y="2386560"/>
            <a:ext cx="7779659" cy="7126514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Projeto no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Lattice</a:t>
            </a:r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 Diamond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18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Projeto no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Lattice</a:t>
            </a:r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 Diamond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58" y="2075153"/>
            <a:ext cx="7808686" cy="80725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86" y="2277622"/>
            <a:ext cx="7612837" cy="787010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378857" y="1843314"/>
            <a:ext cx="8055429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319657" y="1843314"/>
            <a:ext cx="8171543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7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Esquema de Ligação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" y="2510971"/>
            <a:ext cx="8875875" cy="57476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9" y="2975430"/>
            <a:ext cx="8937265" cy="578741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67657" y="1843314"/>
            <a:ext cx="9361714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383204" y="1843314"/>
            <a:ext cx="9361714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5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101586" cy="1130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 txBox="1"/>
          <p:nvPr/>
        </p:nvSpPr>
        <p:spPr>
          <a:xfrm>
            <a:off x="1091381" y="870595"/>
            <a:ext cx="17417844" cy="592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</a:pPr>
            <a:r>
              <a:rPr lang="pt-BR" sz="166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 pitchFamily="34" charset="0"/>
              <a:buChar char="•"/>
            </a:pPr>
            <a:r>
              <a:rPr lang="pt-BR" sz="5400" b="1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Portas Lógicas</a:t>
            </a: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Portas Lógicas em Paralelo</a:t>
            </a:r>
          </a:p>
          <a:p>
            <a:pPr marL="6985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Funções Lógicas em Paralelo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1984443"/>
            <a:ext cx="17572672" cy="4739759"/>
          </a:xfrm>
        </p:spPr>
        <p:txBody>
          <a:bodyPr/>
          <a:lstStyle/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gerar o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bitstream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analise os arquivos PortasParalelo.sv e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PortasParalelo.lpf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identifique as principais diferenças.</a:t>
            </a:r>
          </a:p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resultado no OLED de ambas as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BitDogLabs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são os mesmos, evidenciando o paralelismo da linguagem HDL do FPGA. Confirme!</a:t>
            </a:r>
          </a:p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Pesquisa para casa: se gerar um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bitstream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parâmetros distintos do arquivo .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lpf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os sinais do .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qual o valor provável do sinal </a:t>
            </a:r>
            <a:r>
              <a:rPr lang="pt-BR" sz="440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saída no FPGA?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6600" dirty="0" smtClean="0">
                <a:latin typeface="Arial"/>
                <a:ea typeface="Arial"/>
                <a:cs typeface="Arial"/>
                <a:sym typeface="Arial"/>
              </a:rPr>
              <a:t>Atividades no Experimento</a:t>
            </a:r>
            <a:endParaRPr lang="pt-BR" sz="6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0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6"/>
          <p:cNvSpPr txBox="1">
            <a:spLocks noGrp="1"/>
          </p:cNvSpPr>
          <p:nvPr>
            <p:ph type="title"/>
          </p:nvPr>
        </p:nvSpPr>
        <p:spPr>
          <a:xfrm>
            <a:off x="2401874" y="3052357"/>
            <a:ext cx="15386064" cy="3631763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0" prst="convex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pt-BR" sz="8800" dirty="0" smtClean="0"/>
              <a:t>Funções Lógicas/Paralelo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8970962" cy="6924973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FuncoesParalelo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principais arquivos do experimento.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Arquivo de script Windows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Projeto.bat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Arquivos contém dois arquivos: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FuncoesParalelo.sv e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FuncoesParalelo.lpf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 InterfaceFPGA_6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contém os códigos em C da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Projeto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arquivos gerados pelo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Lattice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Diamond.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Estrutura de Arquivos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264629" y="1828799"/>
            <a:ext cx="8190689" cy="8424153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629" y="2154675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4887" y="2638425"/>
            <a:ext cx="10113055" cy="5509200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experimento envolve a conexão de dois módulos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um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FPGA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 meio de conectores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de 14 pinos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abordagem adota a mesma arquitetura lógica do experimento anterior (Portas 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Paralela),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visando a operação redundante e paralela. </a:t>
            </a: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 é a observação do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paralelismo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entre os módulos da linguagem 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HDL (Hardware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implementados no FPGA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Programe as duas placas </a:t>
            </a:r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o código da pasta </a:t>
            </a:r>
            <a:r>
              <a:rPr lang="pt-BR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InterfaceFPGA_6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Construa o projeto FPG com base nos códigos da pasta Arquivos.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0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Experimento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4" y="2384650"/>
            <a:ext cx="6487755" cy="730992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2090399" y="1857828"/>
            <a:ext cx="7242629" cy="8258629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06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04888" y="1848255"/>
            <a:ext cx="8970962" cy="7755969"/>
          </a:xfrm>
        </p:spPr>
        <p:txBody>
          <a:bodyPr/>
          <a:lstStyle/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clk,       // clock de sistema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// 6 entradas distintas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in_b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in_d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input  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in_f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//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Blink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único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output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// 12 saídas distintas (cada uma combina 4 das 6 entradas)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output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[11:0] y</a:t>
            </a:r>
          </a:p>
          <a:p>
            <a:pPr algn="just"/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10128250" y="2042809"/>
            <a:ext cx="8970963" cy="5601533"/>
          </a:xfrm>
        </p:spPr>
        <p:txBody>
          <a:bodyPr/>
          <a:lstStyle/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y[0]  = (a | b) &amp; (c | d);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y[1]  = (a &amp; b) | (c &amp; d);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y[2]  = (a ^ b) ^ (c &amp; d);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y[3]  = (~a &amp; c) | (b &amp; ~d);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y[4]  = (a &amp; ~b) | (e &amp; ~f);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y[5]  = (a ^ c) &amp; (e | f);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y[6]  = (b ~^ c) ^ (e &amp; f);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y[7]  = (~b &amp; e) | (d &amp; ~f);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y[8]  = (c | d) &amp; ((~e) | f);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y[9]  = (a &amp; e) | (d &amp; (e ^ f));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y[10] = a ^ c ^ d ^ f;</a:t>
            </a:r>
          </a:p>
          <a:p>
            <a:r>
              <a:rPr lang="pt-BR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y[11] = (b &amp; ~c) | (~d &amp; e);</a:t>
            </a: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0" y="196258"/>
            <a:ext cx="176461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Arquivo: FuncoesParalelo.sv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042826" y="9007813"/>
            <a:ext cx="12670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Observem os nomes dos sinais de entrada e saída!</a:t>
            </a:r>
            <a:endParaRPr lang="pt-B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88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270" y="2334638"/>
            <a:ext cx="17964049" cy="3016210"/>
          </a:xfrm>
        </p:spPr>
        <p:txBody>
          <a:bodyPr/>
          <a:lstStyle/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"B18";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in_a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PT62B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Top)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in_b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"B1"; 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in_b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PL14B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Top)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"D2"; 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in_c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PL17C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Top)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in_d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"K3"; 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in_d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PL29D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"K5"; 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PL35B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in_f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SITE "B2";  IOBUF PORT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in_f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IO_TYPE=LVCMOS33 PULLMODE=UP;  # PL14C (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0" y="196258"/>
            <a:ext cx="176461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Arquivo: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FuncoesParalelo.lpf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33090" y="6361890"/>
            <a:ext cx="10788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Observem os nomes dos sinais de entrada!</a:t>
            </a:r>
            <a:endParaRPr lang="pt-B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66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270" y="2334638"/>
            <a:ext cx="17964049" cy="6463308"/>
          </a:xfrm>
        </p:spPr>
        <p:txBody>
          <a:bodyPr/>
          <a:lstStyle/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ESQUERDA — BLOCO PRETO SUPERIOR (6 saídas) → y[0]..y[5]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"y[0]"  SITE "B19"; IOBUF PORT "y[0]"  IO_TYPE=LVCMOS33;  # PT65B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"y[1]"  SITE "A18"; IOBUF PORT "y[1]"  IO_TYPE=LVCMOS33;  # PT65A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"y[2]"  SITE "C2";  IOBUF PORT "y[2]"  IO_TYPE=LVCMOS33;  # PL14D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"y[3]"  SITE "B20"; IOBUF PORT "y[3]"  IO_TYPE=LVCMOS33;  # PT67B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"y[4]"  SITE "E2";  IOBUF PORT "y[4]"  IO_TYPE=LVCMOS33;  # PL23D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"y[5]"  SITE "A19"; IOBUF PORT "y[5]"  IO_TYPE=LVCMOS33;  # PT67A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ESQUERDA — BLOCO PRETO INFERIOR (6 saídas) → y[6]..y[11]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"y[6]"   SITE "J4";  IOBUF PORT "y[6]"   IO_TYPE=LVCMOS33;  # PL29A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"y[7]"   SITE "J5";  IOBUF PORT "y[7]"   IO_TYPE=LVCMOS33;  # PL29B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"y[8]"   SITE "A2";  IOBUF PORT "y[8]"   IO_TYPE=LVCMOS33;  # PL14A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"y[9]"   SITE "K4";  IOBUF PORT "y[9]"   IO_TYPE=LVCMOS33;  # PL35A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"y[10]"  SITE "B3";  IOBUF PORT "y[10]"  IO_TYPE=LVCMOS33;  # PL5D</a:t>
            </a:r>
          </a:p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LOCATE COMP "y[11]"  SITE "E19"; IOBUF PORT "y[11]"  IO_TYPE=LVCMOS33;  # PR14D</a:t>
            </a:r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0" y="196258"/>
            <a:ext cx="176461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Arquivo: </a:t>
            </a:r>
            <a:r>
              <a:rPr lang="pt-BR" sz="7200" dirty="0" err="1" smtClean="0">
                <a:latin typeface="Arial"/>
                <a:ea typeface="Arial"/>
                <a:cs typeface="Arial"/>
                <a:sym typeface="Arial"/>
              </a:rPr>
              <a:t>FuncoesParalelo.lpf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69669" y="9338554"/>
            <a:ext cx="10246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Observem os nomes dos sinais de saída!</a:t>
            </a:r>
            <a:endParaRPr lang="pt-B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36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Esquema de Ligação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0" y="2510971"/>
            <a:ext cx="8875875" cy="57476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9" y="2975430"/>
            <a:ext cx="8937265" cy="578741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67657" y="1843314"/>
            <a:ext cx="9361714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0383204" y="1843314"/>
            <a:ext cx="9361714" cy="8519886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2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1984443"/>
            <a:ext cx="17572672" cy="5416868"/>
          </a:xfrm>
        </p:spPr>
        <p:txBody>
          <a:bodyPr/>
          <a:lstStyle/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gerar o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bitstream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analise os arquivos FuncoesParalelo.sv e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FuncoesParalelo.lpf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identifique as principais diferenças.</a:t>
            </a:r>
          </a:p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resultado no OLED de ambas as 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BitDogLabs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são diferentes, mesmo evidenciando o paralelismo da linguagem HDL do FPGA. Confirme! No arquivo .</a:t>
            </a:r>
            <a:r>
              <a:rPr lang="pt-BR" sz="4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lpf</a:t>
            </a: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você identificará quais conectores tem as funções de saída.</a:t>
            </a:r>
          </a:p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Identifique nas respectivas OLED quem são as variáveis de saída.</a:t>
            </a:r>
          </a:p>
          <a:p>
            <a:pPr marL="1143000" indent="-914400" algn="just">
              <a:buSzPct val="100000"/>
              <a:buFont typeface="+mj-lt"/>
              <a:buAutoNum type="arabicPeriod"/>
            </a:pPr>
            <a:r>
              <a:rPr lang="pt-BR" sz="4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Monte a tabela das dozes variáveis de saída e comparem em sala de aula.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6600" dirty="0" smtClean="0">
                <a:latin typeface="Arial"/>
                <a:ea typeface="Arial"/>
                <a:cs typeface="Arial"/>
                <a:sym typeface="Arial"/>
              </a:rPr>
              <a:t>Atividades no Experimento</a:t>
            </a:r>
            <a:endParaRPr lang="pt-BR" sz="6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0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4396235" y="623605"/>
            <a:ext cx="11339339" cy="12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00206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Objetivos</a:t>
            </a:r>
            <a:endParaRPr sz="8000">
              <a:solidFill>
                <a:srgbClr val="00206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1208005" y="2646951"/>
            <a:ext cx="17340000" cy="402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9050" rIns="0" bIns="0" anchor="t" anchorCtr="0">
            <a:spAutoFit/>
          </a:bodyPr>
          <a:lstStyle/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 fundamentos das portas </a:t>
            </a:r>
            <a:r>
              <a:rPr lang="pt-BR" sz="4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lógicas.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Analisar</a:t>
            </a:r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combinação de portas lógicas em </a:t>
            </a:r>
            <a:r>
              <a:rPr lang="pt-BR" sz="4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paralelo.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Aplicar</a:t>
            </a:r>
            <a:r>
              <a:rPr lang="pt-BR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portas lógicas em paralelo para resolver </a:t>
            </a:r>
            <a:r>
              <a:rPr lang="pt-BR" sz="4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problemas.</a:t>
            </a:r>
            <a:endParaRPr lang="pt-BR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27100" marR="5080" lvl="0" indent="-914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33C"/>
              </a:buClr>
              <a:buSzPts val="5400"/>
              <a:buFont typeface="Arial"/>
              <a:buAutoNum type="arabicPeriod"/>
            </a:pPr>
            <a:endParaRPr lang="pt-BR"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004887" y="1731523"/>
            <a:ext cx="17146926" cy="6617196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experimento inicial utiliza portas lógicas, o 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FPGA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o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pt-BR" sz="3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crucial ter cautela com as conexões, visto que seis pinos do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estão configurados como entrada (IN) e três como saída (OUT). </a:t>
            </a:r>
            <a:endParaRPr lang="pt-BR" sz="3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pino 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J1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previamente abordado, deve ser mantido no estado especificado.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partir desta configuração, outros experimentos derivados serão realizados. </a:t>
            </a:r>
            <a:endParaRPr lang="pt-BR" sz="3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fundamental prestar atenção aos arquivos .</a:t>
            </a:r>
            <a:r>
              <a:rPr lang="pt-BR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.</a:t>
            </a:r>
            <a:r>
              <a:rPr lang="pt-BR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lpf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FPGA, enquanto o código do </a:t>
            </a:r>
            <a:r>
              <a:rPr lang="pt-BR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permanece inalterado. </a:t>
            </a:r>
            <a:endParaRPr lang="pt-BR" sz="3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LED verde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indica que seis pinos estão configurados para entrada de dados e três para saída. </a:t>
            </a:r>
            <a:endParaRPr lang="pt-BR" sz="3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conexões devem ser feitas com a máxima atenção</a:t>
            </a:r>
            <a:r>
              <a:rPr lang="pt-BR" sz="3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Explicação Inicial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714" y="7377214"/>
            <a:ext cx="4621564" cy="3227999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15715496" y="8991213"/>
            <a:ext cx="1444095" cy="1456293"/>
          </a:xfrm>
          <a:prstGeom prst="ellipse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249072" y="7217924"/>
            <a:ext cx="4980562" cy="3560324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5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8970962" cy="6309420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PortasLogicas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principais arquivos do experimento.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Arquivo de script Windows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Projeto.bat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Arquivos contém dois arquivos: 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PortasLogicas.sv e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PortasLogicas.lpf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 InterfaceFPGA_6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contém os códigos em C da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Pasta Projeto 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contém os arquivos gerados pelo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Lattice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Diamond.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Estrutura de Arquivos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656" y="2101175"/>
            <a:ext cx="7772400" cy="77724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264629" y="1828799"/>
            <a:ext cx="8190689" cy="8424153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2401874" y="3052357"/>
            <a:ext cx="15386064" cy="3631763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0" prst="convex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pt-BR" sz="8800" dirty="0" smtClean="0"/>
              <a:t>Portas Lógicas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73" name="Google Shape;73;p6"/>
          <p:cNvSpPr txBox="1">
            <a:spLocks noGrp="1"/>
          </p:cNvSpPr>
          <p:nvPr>
            <p:ph type="sldNum" idx="4294967295"/>
          </p:nvPr>
        </p:nvSpPr>
        <p:spPr>
          <a:xfrm>
            <a:off x="15479713" y="10517188"/>
            <a:ext cx="4624387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914271" y="1782391"/>
            <a:ext cx="17419299" cy="1846659"/>
          </a:xfrm>
        </p:spPr>
        <p:txBody>
          <a:bodyPr/>
          <a:lstStyle/>
          <a:p>
            <a:pPr marL="685800" indent="-457200" algn="just">
              <a:buSzPct val="100000"/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experimento a seguir é uma composição de seis portas lógicas e </a:t>
            </a:r>
            <a:r>
              <a:rPr lang="pt-B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três variáveis de entrada (A, B, C)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conforme a tabela verdade apresentada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indent="0" algn="ctr">
              <a:buSzPct val="100000"/>
            </a:pP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Portas Lógicas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32894"/>
              </p:ext>
            </p:extLst>
          </p:nvPr>
        </p:nvGraphicFramePr>
        <p:xfrm>
          <a:off x="2159539" y="3813241"/>
          <a:ext cx="16737930" cy="5760720"/>
        </p:xfrm>
        <a:graphic>
          <a:graphicData uri="http://schemas.openxmlformats.org/drawingml/2006/table">
            <a:tbl>
              <a:tblPr firstRow="1" bandRow="1">
                <a:tableStyleId>{E9234379-619C-420B-B9C4-DF6532E33D66}</a:tableStyleId>
              </a:tblPr>
              <a:tblGrid>
                <a:gridCol w="1859770"/>
                <a:gridCol w="1859770"/>
                <a:gridCol w="1859770"/>
                <a:gridCol w="1859770"/>
                <a:gridCol w="1859770"/>
                <a:gridCol w="1859770"/>
                <a:gridCol w="1859770"/>
                <a:gridCol w="1859770"/>
                <a:gridCol w="1859770"/>
              </a:tblGrid>
              <a:tr h="137699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NOR(A,B,C)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NAND(A,B,C)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XOR(A,B,C)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XNOR(A,B,C)</a:t>
                      </a:r>
                      <a:endParaRPr lang="pt-BR" sz="2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pt-BR" sz="36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70" y="1640114"/>
            <a:ext cx="7772400" cy="793799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Saída na OLED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001829" y="1518262"/>
            <a:ext cx="8017595" cy="7956478"/>
          </a:xfrm>
          <a:prstGeom prst="rect">
            <a:avLst/>
          </a:prstGeom>
          <a:noFill/>
          <a:ln w="190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8" y="1828801"/>
            <a:ext cx="8970962" cy="8811816"/>
          </a:xfrm>
        </p:spPr>
        <p:txBody>
          <a:bodyPr/>
          <a:lstStyle/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Out_A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Out_B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Out_C</a:t>
            </a:r>
            <a:r>
              <a:rPr lang="pt-B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4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de entrada na placa FPGA, são variáveis de saída na </a:t>
            </a:r>
            <a:r>
              <a:rPr lang="pt-BR" sz="4000" dirty="0" err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sequência binária apresentada na imagem segue a mesma sequência binária da tabela verdade anterior.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Botão A 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48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Out_A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botão B 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48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Out_B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botão Joystick 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48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Out_C</a:t>
            </a:r>
            <a:r>
              <a:rPr lang="pt-BR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pressionar um dos botões, este mudará o nível ALTO para BAIXO e vice-versa.</a:t>
            </a:r>
          </a:p>
          <a:p>
            <a:pPr marL="685800" indent="-457200" algn="just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pt-BR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Inicia em ALTO todas as saídas.</a:t>
            </a: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4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004887" y="2638425"/>
            <a:ext cx="17711129" cy="8402300"/>
          </a:xfrm>
        </p:spPr>
        <p:txBody>
          <a:bodyPr/>
          <a:lstStyle/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Compile inicialmente o programa da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Após a compilação deste, analise o arquivo PortasLógicas.sv e determine quem são os sinais de ENTRADA e quem são os sinais de saída.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Analise o arquivo 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PortasLogicas.lpf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identifique os pinos físicos que serão atribuídos aos sinais do arquivo .</a:t>
            </a:r>
            <a:r>
              <a:rPr lang="pt-BR" sz="40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Observe: somente os sinais de entrada estão configurados no modo PULLUP. 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atividade para casa, recomendo uma pesquisa sobre quando deve ser ativado o modo PULLPUP em dispositivos digitais, </a:t>
            </a:r>
            <a:r>
              <a:rPr lang="pt-B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BitDogLab</a:t>
            </a:r>
            <a:r>
              <a:rPr lang="pt-B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FPGA, ligados entre si.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Gerar o projeto do FPGA para salvar na Placa.</a:t>
            </a:r>
          </a:p>
          <a:p>
            <a:pPr marL="742950" indent="-514350" algn="just">
              <a:spcBef>
                <a:spcPts val="60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pt-BR" sz="4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Faças as conexões físicas com as placas desligadas!</a:t>
            </a:r>
          </a:p>
          <a:p>
            <a:pPr marL="742950" indent="-514350">
              <a:buSzPct val="100000"/>
              <a:buFont typeface="+mj-lt"/>
              <a:buAutoNum type="arabicPeriod"/>
            </a:pPr>
            <a:endParaRPr lang="pt-BR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79;p5"/>
          <p:cNvSpPr txBox="1">
            <a:spLocks/>
          </p:cNvSpPr>
          <p:nvPr/>
        </p:nvSpPr>
        <p:spPr>
          <a:xfrm>
            <a:off x="914271" y="410266"/>
            <a:ext cx="179831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200" dirty="0" smtClean="0">
                <a:latin typeface="Arial"/>
                <a:ea typeface="Arial"/>
                <a:cs typeface="Arial"/>
                <a:sym typeface="Arial"/>
              </a:rPr>
              <a:t>Procedimento Inicial</a:t>
            </a:r>
            <a:endParaRPr lang="pt-BR" sz="7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56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1511</Words>
  <Application>Microsoft Office PowerPoint</Application>
  <PresentationFormat>Personalizar</PresentationFormat>
  <Paragraphs>255</Paragraphs>
  <Slides>28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Times New Roman</vt:lpstr>
      <vt:lpstr>Barlow Light</vt:lpstr>
      <vt:lpstr>Calibri</vt:lpstr>
      <vt:lpstr>Barlow SemiBold</vt:lpstr>
      <vt:lpstr>Cambria</vt:lpstr>
      <vt:lpstr>Barlow</vt:lpstr>
      <vt:lpstr>Office Theme</vt:lpstr>
      <vt:lpstr>Apresentação do PowerPoint</vt:lpstr>
      <vt:lpstr>Apresentação do PowerPoint</vt:lpstr>
      <vt:lpstr>Objetivos</vt:lpstr>
      <vt:lpstr>Apresentação do PowerPoint</vt:lpstr>
      <vt:lpstr>Apresentação do PowerPoint</vt:lpstr>
      <vt:lpstr> Portas Lógicas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Portas Lógicas/Paralelo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Funções Lógicas/Paralelo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almir neto</dc:creator>
  <cp:lastModifiedBy>FH Orlando Filho</cp:lastModifiedBy>
  <cp:revision>163</cp:revision>
  <dcterms:created xsi:type="dcterms:W3CDTF">2024-10-21T13:31:08Z</dcterms:created>
  <dcterms:modified xsi:type="dcterms:W3CDTF">2025-10-02T16:51:14Z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2024-10-17T00:00:00Z</vt:filetime>
  </property>
  <property fmtid="{D5CDD505-2E9C-101B-9397-08002B2CF9AE}" pid="3" name="Creator">
    <vt:lpwstr>Adobe InDesign 20.0 (Windows)</vt:lpwstr>
  </property>
  <property fmtid="{D5CDD505-2E9C-101B-9397-08002B2CF9AE}" pid="4" name="LastSaved">
    <vt:filetime>2024-10-21T00:00:00Z</vt:filetime>
  </property>
  <property fmtid="{D5CDD505-2E9C-101B-9397-08002B2CF9AE}" pid="5" name="Producer">
    <vt:lpwstr>Adobe PDF Library 17.0</vt:lpwstr>
  </property>
  <property fmtid="{D5CDD505-2E9C-101B-9397-08002B2CF9AE}" pid="6" name="ContentTypeId">
    <vt:lpwstr>0x01010078446395DB4C05478961EEB16CBDC3F7</vt:lpwstr>
  </property>
</Properties>
</file>